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Nunito Medium"/>
      <p:regular r:id="rId46"/>
      <p:bold r:id="rId47"/>
      <p:italic r:id="rId48"/>
      <p:boldItalic r:id="rId49"/>
    </p:embeddedFont>
    <p:embeddedFont>
      <p:font typeface="Nunito Black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Nunito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NunitoMedium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Medium-italic.fntdata"/><Relationship Id="rId47" Type="http://schemas.openxmlformats.org/officeDocument/2006/relationships/font" Target="fonts/NunitoMedium-bold.fntdata"/><Relationship Id="rId49" Type="http://schemas.openxmlformats.org/officeDocument/2006/relationships/font" Target="fonts/Nuni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RobotoMedium-bold.fntdata"/><Relationship Id="rId34" Type="http://schemas.openxmlformats.org/officeDocument/2006/relationships/font" Target="fonts/RobotoMedium-regular.fntdata"/><Relationship Id="rId37" Type="http://schemas.openxmlformats.org/officeDocument/2006/relationships/font" Target="fonts/RobotoMedium-boldItalic.fntdata"/><Relationship Id="rId36" Type="http://schemas.openxmlformats.org/officeDocument/2006/relationships/font" Target="fonts/RobotoMedium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Black-boldItalic.fntdata"/><Relationship Id="rId50" Type="http://schemas.openxmlformats.org/officeDocument/2006/relationships/font" Target="fonts/Nunito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7986871e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7986871e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e6e31408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e6e31408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0a00004d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0a00004d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986871e7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986871e7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0a00004d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0a00004d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f1c8642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f1c8642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0a00004d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0a00004d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0a00004d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0a00004d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0a00004d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0a00004d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0a00004d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0a00004d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0a00004d8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0a00004d8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e4a4ea2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e4a4ea2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0a00004d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0a00004d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0a00004d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0a00004d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0a00004d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0a00004d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0a00004d8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0a00004d8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0a00004d8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80a00004d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0a00004d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0a00004d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e6e3140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e6e3140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0a00004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0a00004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0a00004d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0a00004d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0a00004d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0a00004d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0a00004d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0a00004d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0a00004d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0a00004d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хема (синий)">
  <p:cSld name="Схема (синий)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465367" y="471717"/>
            <a:ext cx="5964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700"/>
              <a:buFont typeface="Calibri"/>
              <a:buNone/>
              <a:defRPr b="0" sz="2700">
                <a:solidFill>
                  <a:srgbClr val="80BC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001000" y="4767263"/>
            <a:ext cx="51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1"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114150" y="4465542"/>
            <a:ext cx="3029850" cy="6779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0" y="2258550"/>
            <a:ext cx="9144000" cy="6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000">
                <a:solidFill>
                  <a:srgbClr val="003B46"/>
                </a:solidFill>
                <a:latin typeface="Nunito Black"/>
                <a:ea typeface="Nunito Black"/>
                <a:cs typeface="Nunito Black"/>
                <a:sym typeface="Nunito Black"/>
              </a:rPr>
              <a:t>Работа веб-приложений</a:t>
            </a:r>
            <a:endParaRPr b="0" sz="3000">
              <a:solidFill>
                <a:srgbClr val="003B46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13" y="0"/>
            <a:ext cx="5017576" cy="11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3321775" y="654175"/>
            <a:ext cx="37071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платформа доступного образования</a:t>
            </a:r>
            <a:endParaRPr sz="15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/>
        </p:nvSpPr>
        <p:spPr>
          <a:xfrm>
            <a:off x="1089750" y="43160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3"/>
          <p:cNvSpPr txBox="1"/>
          <p:nvPr>
            <p:ph type="ctrTitle"/>
          </p:nvPr>
        </p:nvSpPr>
        <p:spPr>
          <a:xfrm>
            <a:off x="311700" y="1994700"/>
            <a:ext cx="42603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Браузер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 – специальное ПО, которое позволяет просматривать сайты, взаимодействовать с элементами на странице, скачивать  и отправлять файлы любого формата.</a:t>
            </a:r>
            <a:endParaRPr b="0" sz="12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Клиент. Браузер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400" y="841100"/>
            <a:ext cx="3058079" cy="29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ctrTitle"/>
          </p:nvPr>
        </p:nvSpPr>
        <p:spPr>
          <a:xfrm>
            <a:off x="370325" y="1272525"/>
            <a:ext cx="8228400" cy="18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AutoNum type="arabicPeriod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Это – тег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&lt;b&gt;&lt;/b&gt;</a:t>
            </a:r>
            <a:endParaRPr b="0" sz="1400">
              <a:solidFill>
                <a:schemeClr val="accen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AutoNum type="arabicPeriod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Теги нужно закрывать &lt;b&gt;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&lt;/b&gt;</a:t>
            </a:r>
            <a:endParaRPr b="0" sz="1400">
              <a:solidFill>
                <a:schemeClr val="accen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AutoNum type="arabicPeriod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У тега может быть значение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&lt;b&gt;Купить&lt;/b&gt;</a:t>
            </a:r>
            <a:endParaRPr b="0" sz="1400">
              <a:solidFill>
                <a:schemeClr val="accen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AutoNum type="arabicPeriod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Теги могут быть вложены друг в друга &lt;body&gt;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&lt;img /&gt;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&lt;/body&gt;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AutoNum type="arabicPeriod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Теги закрываются в обратном порядке &lt;tr&gt;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&lt;td&gt;&lt;/td&gt;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&lt;/tr&gt;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AutoNum type="arabicPeriod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У тега могут быть атрибуты и значения &lt;a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href=”https://ya.ru”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&gt;перейти&lt;/&gt;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Синтаксис HTML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1089750" y="43160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Демо.</a:t>
            </a:r>
            <a:endParaRPr b="1" sz="20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Изучаем разметку страницы.</a:t>
            </a:r>
            <a:endParaRPr b="1" sz="20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75" y="600675"/>
            <a:ext cx="7274050" cy="3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/>
        </p:nvSpPr>
        <p:spPr>
          <a:xfrm>
            <a:off x="1013550" y="43922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7"/>
          <p:cNvSpPr txBox="1"/>
          <p:nvPr>
            <p:ph type="ctrTitle"/>
          </p:nvPr>
        </p:nvSpPr>
        <p:spPr>
          <a:xfrm>
            <a:off x="311700" y="948100"/>
            <a:ext cx="85206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Движок браузера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 (browser engine) — представляет собой программу, преобразующую содержимое веб-страниц (файлы HTML, XML, цифровые изображения и т. д.) и информацию о форматировании (в форматах CSS, XSL и т. д.) в интерактивное изображение форматированного содержимого на экране</a:t>
            </a:r>
            <a:r>
              <a:rPr b="0" lang="ru" sz="1400">
                <a:latin typeface="Arial"/>
                <a:ea typeface="Arial"/>
                <a:cs typeface="Arial"/>
                <a:sym typeface="Arial"/>
              </a:rPr>
              <a:t>.</a:t>
            </a:r>
            <a:endParaRPr b="0" sz="1400">
              <a:solidFill>
                <a:srgbClr val="003B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3600"/>
              </a:spcBef>
              <a:spcAft>
                <a:spcPts val="3600"/>
              </a:spcAft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Движки браузеров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1013550" y="43922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375350" y="2099975"/>
            <a:ext cx="61104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Blink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Gecko</a:t>
            </a:r>
            <a:r>
              <a:rPr b="1" lang="ru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WebKit</a:t>
            </a:r>
            <a:r>
              <a:rPr b="1" lang="ru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54" y="2223736"/>
            <a:ext cx="696031" cy="69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820" y="2247193"/>
            <a:ext cx="649117" cy="64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922" y="2223742"/>
            <a:ext cx="696031" cy="69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6960" y="2223722"/>
            <a:ext cx="696054" cy="69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3036" y="2204725"/>
            <a:ext cx="734043" cy="73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6941" y="3172033"/>
            <a:ext cx="734043" cy="73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4129" y="4158342"/>
            <a:ext cx="734043" cy="73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/>
        </p:nvSpPr>
        <p:spPr>
          <a:xfrm>
            <a:off x="1089750" y="43160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CSS описывает внешний вид элементов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8"/>
          <p:cNvSpPr txBox="1"/>
          <p:nvPr>
            <p:ph type="ctrTitle"/>
          </p:nvPr>
        </p:nvSpPr>
        <p:spPr>
          <a:xfrm>
            <a:off x="4477500" y="1505125"/>
            <a:ext cx="28203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текст заголовков (title):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-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серый цвет текста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-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размер шрифта 18px;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75" y="683150"/>
            <a:ext cx="3802599" cy="4311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8"/>
          <p:cNvCxnSpPr>
            <a:endCxn id="194" idx="1"/>
          </p:cNvCxnSpPr>
          <p:nvPr/>
        </p:nvCxnSpPr>
        <p:spPr>
          <a:xfrm>
            <a:off x="1519200" y="1924825"/>
            <a:ext cx="29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/>
        </p:nvSpPr>
        <p:spPr>
          <a:xfrm>
            <a:off x="1089750" y="43160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Демо.</a:t>
            </a:r>
            <a:endParaRPr b="1" sz="20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Смотрим css-свойства элементов.</a:t>
            </a:r>
            <a:endParaRPr b="1" sz="20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401" y="1752325"/>
            <a:ext cx="7107198" cy="16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type="ctrTitle"/>
          </p:nvPr>
        </p:nvSpPr>
        <p:spPr>
          <a:xfrm>
            <a:off x="311700" y="785025"/>
            <a:ext cx="852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JavaScript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 (ничего общего с языком Java) 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— это язык программирования, который используют для написания frontend- и backend-частей сайтов, а также мобильных приложений.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JavaScript, чтобы “оживить” страницу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ctrTitle"/>
          </p:nvPr>
        </p:nvSpPr>
        <p:spPr>
          <a:xfrm>
            <a:off x="641675" y="1880700"/>
            <a:ext cx="76941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Взаимодействие с пользователем.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JS помогает заполнить необходимые поля в формах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Проверять данные, полученные от пользователя.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Анимация.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Математические вычисления.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Что можно сделать с помощью JS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/>
        </p:nvSpPr>
        <p:spPr>
          <a:xfrm>
            <a:off x="1089750" y="43160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Демо.</a:t>
            </a:r>
            <a:endParaRPr b="1" sz="20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Смотрим полную загрузку страницы.</a:t>
            </a:r>
            <a:endParaRPr b="1" sz="20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1089750" y="43160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Клиент-серверная архитектура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37" y="1162750"/>
            <a:ext cx="3330478" cy="20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176" y="1479675"/>
            <a:ext cx="1381000" cy="1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663" y="1630625"/>
            <a:ext cx="1079114" cy="107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3531200" y="1923250"/>
            <a:ext cx="1440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p15"/>
          <p:cNvSpPr txBox="1"/>
          <p:nvPr/>
        </p:nvSpPr>
        <p:spPr>
          <a:xfrm>
            <a:off x="196250" y="3015600"/>
            <a:ext cx="3299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клиент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019175" y="3015600"/>
            <a:ext cx="1290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сервер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7425775" y="3015600"/>
            <a:ext cx="1290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SzPts val="935"/>
              <a:buNone/>
            </a:pPr>
            <a:r>
              <a:rPr lang="ru" sz="143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база данных</a:t>
            </a:r>
            <a:endParaRPr sz="143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6309175" y="1893925"/>
            <a:ext cx="1440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5"/>
          <p:cNvCxnSpPr/>
          <p:nvPr/>
        </p:nvCxnSpPr>
        <p:spPr>
          <a:xfrm rot="10800000">
            <a:off x="6309175" y="2329825"/>
            <a:ext cx="1440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5"/>
          <p:cNvCxnSpPr/>
          <p:nvPr/>
        </p:nvCxnSpPr>
        <p:spPr>
          <a:xfrm rot="10800000">
            <a:off x="3502375" y="2329825"/>
            <a:ext cx="1440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Клиент-серверная архитектура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37" y="1391350"/>
            <a:ext cx="3330478" cy="20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626" y="1708275"/>
            <a:ext cx="1381000" cy="1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3"/>
          <p:cNvCxnSpPr/>
          <p:nvPr/>
        </p:nvCxnSpPr>
        <p:spPr>
          <a:xfrm>
            <a:off x="3910550" y="1556450"/>
            <a:ext cx="283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33"/>
          <p:cNvSpPr txBox="1"/>
          <p:nvPr/>
        </p:nvSpPr>
        <p:spPr>
          <a:xfrm>
            <a:off x="501050" y="3244200"/>
            <a:ext cx="3299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клиент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6937625" y="3244200"/>
            <a:ext cx="1290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сервер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232" name="Google Shape;232;p33"/>
          <p:cNvCxnSpPr/>
          <p:nvPr/>
        </p:nvCxnSpPr>
        <p:spPr>
          <a:xfrm rot="10800000">
            <a:off x="3883600" y="1872750"/>
            <a:ext cx="2967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3"/>
          <p:cNvSpPr txBox="1"/>
          <p:nvPr/>
        </p:nvSpPr>
        <p:spPr>
          <a:xfrm>
            <a:off x="3684500" y="1293150"/>
            <a:ext cx="32997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Дай мне страницу habr.com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3684500" y="1597950"/>
            <a:ext cx="32997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html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235" name="Google Shape;235;p33"/>
          <p:cNvCxnSpPr/>
          <p:nvPr/>
        </p:nvCxnSpPr>
        <p:spPr>
          <a:xfrm>
            <a:off x="3904250" y="2286575"/>
            <a:ext cx="283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3"/>
          <p:cNvSpPr txBox="1"/>
          <p:nvPr/>
        </p:nvSpPr>
        <p:spPr>
          <a:xfrm>
            <a:off x="3678300" y="2023275"/>
            <a:ext cx="32997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Дай мне картинку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237" name="Google Shape;237;p33"/>
          <p:cNvCxnSpPr/>
          <p:nvPr/>
        </p:nvCxnSpPr>
        <p:spPr>
          <a:xfrm rot="10800000">
            <a:off x="3943300" y="2608175"/>
            <a:ext cx="283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3"/>
          <p:cNvSpPr txBox="1"/>
          <p:nvPr/>
        </p:nvSpPr>
        <p:spPr>
          <a:xfrm>
            <a:off x="3717250" y="2344875"/>
            <a:ext cx="32997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logo.png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239" name="Google Shape;239;p33"/>
          <p:cNvCxnSpPr/>
          <p:nvPr/>
        </p:nvCxnSpPr>
        <p:spPr>
          <a:xfrm>
            <a:off x="3910550" y="3051675"/>
            <a:ext cx="283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3"/>
          <p:cNvCxnSpPr/>
          <p:nvPr/>
        </p:nvCxnSpPr>
        <p:spPr>
          <a:xfrm rot="10800000">
            <a:off x="3883600" y="3367975"/>
            <a:ext cx="2967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3"/>
          <p:cNvSpPr txBox="1"/>
          <p:nvPr/>
        </p:nvSpPr>
        <p:spPr>
          <a:xfrm>
            <a:off x="3684500" y="2788375"/>
            <a:ext cx="32997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Дай мне скрипты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3684500" y="3093175"/>
            <a:ext cx="32997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script.js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ctrTitle"/>
          </p:nvPr>
        </p:nvSpPr>
        <p:spPr>
          <a:xfrm>
            <a:off x="641675" y="1880700"/>
            <a:ext cx="76941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У каждого компьютера в сети есть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ip-адрес (178.210.89.235)</a:t>
            </a:r>
            <a:endParaRPr b="0" sz="1400">
              <a:solidFill>
                <a:schemeClr val="accen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Пользователь пишет адрес сайта в виде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wiki.merionet.ru</a:t>
            </a:r>
            <a:endParaRPr b="0" sz="1400">
              <a:solidFill>
                <a:schemeClr val="accen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Откуда браузер знает, что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wiki.merionet.ru == 178.210.89.235 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?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Вопрос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ctrTitle"/>
          </p:nvPr>
        </p:nvSpPr>
        <p:spPr>
          <a:xfrm>
            <a:off x="641675" y="1880700"/>
            <a:ext cx="76941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У каждого компьютера в сети есть ip-адрес (178.210.89.235)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Пользователь пишет адрес сайта в виде wiki.merionet.ru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Откуда браузер знает, что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wiki.merionet.ru == 178.210.89.235 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?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DNS 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(domain name system) – система доменных имен.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Ответ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DNS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37" y="2077150"/>
            <a:ext cx="3330478" cy="20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626" y="1936875"/>
            <a:ext cx="1381000" cy="1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6"/>
          <p:cNvCxnSpPr>
            <a:stCxn id="260" idx="0"/>
            <a:endCxn id="263" idx="1"/>
          </p:cNvCxnSpPr>
          <p:nvPr/>
        </p:nvCxnSpPr>
        <p:spPr>
          <a:xfrm flipH="1" rot="10800000">
            <a:off x="1906976" y="690550"/>
            <a:ext cx="2036400" cy="1386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6"/>
          <p:cNvSpPr txBox="1"/>
          <p:nvPr/>
        </p:nvSpPr>
        <p:spPr>
          <a:xfrm>
            <a:off x="272450" y="3930000"/>
            <a:ext cx="3299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браузер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6937625" y="3472800"/>
            <a:ext cx="15594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178.210.89.235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301" y="0"/>
            <a:ext cx="1381000" cy="1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36"/>
          <p:cNvCxnSpPr/>
          <p:nvPr/>
        </p:nvCxnSpPr>
        <p:spPr>
          <a:xfrm flipH="1">
            <a:off x="2645625" y="1133925"/>
            <a:ext cx="1410300" cy="974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36"/>
          <p:cNvSpPr txBox="1"/>
          <p:nvPr/>
        </p:nvSpPr>
        <p:spPr>
          <a:xfrm rot="-2035169">
            <a:off x="1798890" y="1110678"/>
            <a:ext cx="2036459" cy="3503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wiki.merionet.ru</a:t>
            </a:r>
            <a:endParaRPr sz="12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 rot="-2045699">
            <a:off x="2609952" y="1355517"/>
            <a:ext cx="1483500" cy="3329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178.210.89.235</a:t>
            </a:r>
            <a:endParaRPr sz="12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269" name="Google Shape;269;p36"/>
          <p:cNvCxnSpPr/>
          <p:nvPr/>
        </p:nvCxnSpPr>
        <p:spPr>
          <a:xfrm>
            <a:off x="3583450" y="2725750"/>
            <a:ext cx="3212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6"/>
          <p:cNvSpPr txBox="1"/>
          <p:nvPr/>
        </p:nvSpPr>
        <p:spPr>
          <a:xfrm>
            <a:off x="4475225" y="2445400"/>
            <a:ext cx="15594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178.210.89.235</a:t>
            </a:r>
            <a:endParaRPr sz="12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271" name="Google Shape;271;p36"/>
          <p:cNvCxnSpPr/>
          <p:nvPr/>
        </p:nvCxnSpPr>
        <p:spPr>
          <a:xfrm rot="10800000">
            <a:off x="3583450" y="3030550"/>
            <a:ext cx="3212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6"/>
          <p:cNvSpPr txBox="1"/>
          <p:nvPr/>
        </p:nvSpPr>
        <p:spPr>
          <a:xfrm>
            <a:off x="4475225" y="2750200"/>
            <a:ext cx="15594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html/css/js/img/…</a:t>
            </a:r>
            <a:endParaRPr sz="12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5197100" y="845582"/>
            <a:ext cx="2405950" cy="1160575"/>
          </a:xfrm>
          <a:custGeom>
            <a:rect b="b" l="l" r="r" t="t"/>
            <a:pathLst>
              <a:path extrusionOk="0" h="46423" w="96238">
                <a:moveTo>
                  <a:pt x="96238" y="46423"/>
                </a:moveTo>
                <a:cubicBezTo>
                  <a:pt x="89890" y="39542"/>
                  <a:pt x="74190" y="12842"/>
                  <a:pt x="58150" y="5137"/>
                </a:cubicBezTo>
                <a:cubicBezTo>
                  <a:pt x="42110" y="-2568"/>
                  <a:pt x="9692" y="1018"/>
                  <a:pt x="0" y="194"/>
                </a:cubicBez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stealth"/>
          </a:ln>
        </p:spPr>
      </p:sp>
      <p:sp>
        <p:nvSpPr>
          <p:cNvPr id="274" name="Google Shape;274;p36"/>
          <p:cNvSpPr txBox="1"/>
          <p:nvPr/>
        </p:nvSpPr>
        <p:spPr>
          <a:xfrm rot="1703652">
            <a:off x="5646204" y="835572"/>
            <a:ext cx="2765726" cy="3072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ru" sz="123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wiki.merionet.ru = </a:t>
            </a:r>
            <a:r>
              <a:rPr lang="ru" sz="123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178.210.89.235</a:t>
            </a:r>
            <a:endParaRPr sz="123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ctrTitle"/>
          </p:nvPr>
        </p:nvSpPr>
        <p:spPr>
          <a:xfrm>
            <a:off x="641675" y="1141175"/>
            <a:ext cx="76941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Задача клиента – отображать данные пользователю и передавать команды на сервер. 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Веб-приложения – один из популярных типов клиентов.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Браузер запрашивает все необходимые ресурсы, чтобы отобразить пользователю сайт.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Все страницы описываются в формате html.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Технология CSS позволяет управлять “стилями” – описанием внешнего вида элементов.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Браузер может обрабатывать действия пользователя и вызывать js-код, который ассоциирован с нажатием на кнопку, наведением курсора и т.д.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Разные браузеры работают на разных движках. По-разному обрабатывают код.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Medium"/>
              <a:buChar char="●"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DNS позволяет нам не записывать ip-адреса интересных сайтов. 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Выводы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0" y="948100"/>
            <a:ext cx="85206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[hard]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Компьютер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, который принимает запросы по сети и передает в обработку программе.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[soft]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Программа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 на компьютере, которая обрабатывает ответы.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Сервер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126" y="2401613"/>
            <a:ext cx="1381000" cy="1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332825" y="3782625"/>
            <a:ext cx="1940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ip = 144.201.240.15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311700" y="948100"/>
            <a:ext cx="85206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[hard]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Компьютер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, который принимает запросы по сети и передает в обработку программе.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[soft]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Программа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 на компьютере, которая обрабатывает ответы.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Сервер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126" y="2401613"/>
            <a:ext cx="1381000" cy="1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332825" y="3782625"/>
            <a:ext cx="1940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ip = 144.201.240.15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964500" y="2460569"/>
            <a:ext cx="668700" cy="29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 Medium"/>
                <a:ea typeface="Nunito Medium"/>
                <a:cs typeface="Nunito Medium"/>
                <a:sym typeface="Nunito Medium"/>
              </a:rPr>
              <a:t>…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4964500" y="2758475"/>
            <a:ext cx="668700" cy="29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8080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964500" y="3056375"/>
            <a:ext cx="668700" cy="29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8081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4964500" y="3350850"/>
            <a:ext cx="668700" cy="29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 Medium"/>
                <a:ea typeface="Nunito Medium"/>
                <a:cs typeface="Nunito Medium"/>
                <a:sym typeface="Nunito Medium"/>
              </a:rPr>
              <a:t>…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5664325" y="2700325"/>
            <a:ext cx="1544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Yandex market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660575" y="3012725"/>
            <a:ext cx="1544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Yandex taxi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311700" y="948100"/>
            <a:ext cx="85206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[hard]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Компьютер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, который принимает запросы по сети и передает в обработку программе.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[soft] </a:t>
            </a:r>
            <a:r>
              <a:rPr b="0" lang="ru" sz="14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Программа</a:t>
            </a:r>
            <a:r>
              <a:rPr b="0" lang="ru" sz="1400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 на компьютере, которая обрабатывает запросы.</a:t>
            </a:r>
            <a:endParaRPr b="0" sz="1400"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Сервер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126" y="2401613"/>
            <a:ext cx="1381000" cy="1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332825" y="3782625"/>
            <a:ext cx="1940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ip = 111.222.111.01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106" name="Google Shape;106;p18"/>
          <p:cNvCxnSpPr/>
          <p:nvPr/>
        </p:nvCxnSpPr>
        <p:spPr>
          <a:xfrm>
            <a:off x="901325" y="2892925"/>
            <a:ext cx="250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8"/>
          <p:cNvSpPr txBox="1"/>
          <p:nvPr/>
        </p:nvSpPr>
        <p:spPr>
          <a:xfrm>
            <a:off x="901325" y="2550225"/>
            <a:ext cx="2507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111.222.111.01</a:t>
            </a: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:</a:t>
            </a:r>
            <a:r>
              <a:rPr lang="ru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8080</a:t>
            </a:r>
            <a:endParaRPr>
              <a:solidFill>
                <a:schemeClr val="accen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>
            <a:off x="901325" y="3350125"/>
            <a:ext cx="250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8"/>
          <p:cNvSpPr txBox="1"/>
          <p:nvPr/>
        </p:nvSpPr>
        <p:spPr>
          <a:xfrm>
            <a:off x="901325" y="3007425"/>
            <a:ext cx="2507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111.222.111.01:</a:t>
            </a:r>
            <a:r>
              <a:rPr lang="ru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8081</a:t>
            </a:r>
            <a:endParaRPr>
              <a:solidFill>
                <a:schemeClr val="accen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964500" y="2460569"/>
            <a:ext cx="668700" cy="29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 Medium"/>
                <a:ea typeface="Nunito Medium"/>
                <a:cs typeface="Nunito Medium"/>
                <a:sym typeface="Nunito Medium"/>
              </a:rPr>
              <a:t>…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4964500" y="2758475"/>
            <a:ext cx="668700" cy="29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8080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4964500" y="3056375"/>
            <a:ext cx="668700" cy="29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8081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4964500" y="3350850"/>
            <a:ext cx="668700" cy="29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 Medium"/>
                <a:ea typeface="Nunito Medium"/>
                <a:cs typeface="Nunito Medium"/>
                <a:sym typeface="Nunito Medium"/>
              </a:rPr>
              <a:t>…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664325" y="2700325"/>
            <a:ext cx="1544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Yandex market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660575" y="3012725"/>
            <a:ext cx="1544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333333"/>
                </a:solidFill>
                <a:latin typeface="Nunito Medium"/>
                <a:ea typeface="Nunito Medium"/>
                <a:cs typeface="Nunito Medium"/>
                <a:sym typeface="Nunito Medium"/>
              </a:rPr>
              <a:t>Yandex taxi</a:t>
            </a:r>
            <a:endParaRPr>
              <a:solidFill>
                <a:srgbClr val="33333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1089750" y="43160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Сеть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026" y="527375"/>
            <a:ext cx="5727949" cy="40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1089750" y="4316025"/>
            <a:ext cx="436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Гиперссылки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6512"/>
            <a:ext cx="8839200" cy="153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900" y="2695949"/>
            <a:ext cx="7460298" cy="14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1628175" y="1606375"/>
            <a:ext cx="6018475" cy="1279300"/>
          </a:xfrm>
          <a:custGeom>
            <a:rect b="b" l="l" r="r" t="t"/>
            <a:pathLst>
              <a:path extrusionOk="0" h="51172" w="240739">
                <a:moveTo>
                  <a:pt x="240739" y="0"/>
                </a:moveTo>
                <a:cubicBezTo>
                  <a:pt x="229206" y="7463"/>
                  <a:pt x="211664" y="36246"/>
                  <a:pt x="171541" y="44775"/>
                </a:cubicBezTo>
                <a:cubicBezTo>
                  <a:pt x="131418" y="53304"/>
                  <a:pt x="28590" y="50106"/>
                  <a:pt x="0" y="51172"/>
                </a:cubicBez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Гипертекст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6512"/>
            <a:ext cx="8839200" cy="153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6759"/>
          <a:stretch/>
        </p:blipFill>
        <p:spPr>
          <a:xfrm>
            <a:off x="152400" y="2936549"/>
            <a:ext cx="8839198" cy="8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62750" y="1606375"/>
            <a:ext cx="2784147" cy="1679081"/>
          </a:xfrm>
          <a:custGeom>
            <a:rect b="b" l="l" r="r" t="t"/>
            <a:pathLst>
              <a:path extrusionOk="0" h="51172" w="240739">
                <a:moveTo>
                  <a:pt x="240739" y="0"/>
                </a:moveTo>
                <a:cubicBezTo>
                  <a:pt x="229206" y="7463"/>
                  <a:pt x="211664" y="36246"/>
                  <a:pt x="171541" y="44775"/>
                </a:cubicBezTo>
                <a:cubicBezTo>
                  <a:pt x="131418" y="53304"/>
                  <a:pt x="28590" y="50106"/>
                  <a:pt x="0" y="51172"/>
                </a:cubicBez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0" y="0"/>
            <a:ext cx="914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Язык разметки гипертекста</a:t>
            </a:r>
            <a:endParaRPr b="1" sz="2000" u="sng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75" y="1233650"/>
            <a:ext cx="7833600" cy="27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450" y="2932550"/>
            <a:ext cx="4268450" cy="114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